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7"/>
  </p:notesMasterIdLst>
  <p:handoutMasterIdLst>
    <p:handoutMasterId r:id="rId8"/>
  </p:handoutMasterIdLst>
  <p:sldIdLst>
    <p:sldId id="256" r:id="rId2"/>
    <p:sldId id="290" r:id="rId3"/>
    <p:sldId id="427" r:id="rId4"/>
    <p:sldId id="422" r:id="rId5"/>
    <p:sldId id="443"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9503" autoAdjust="0"/>
  </p:normalViewPr>
  <p:slideViewPr>
    <p:cSldViewPr snapToGrid="0">
      <p:cViewPr varScale="1">
        <p:scale>
          <a:sx n="65" d="100"/>
          <a:sy n="65" d="100"/>
        </p:scale>
        <p:origin x="936" y="66"/>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9/20/2021</a:t>
            </a:fld>
            <a:endParaRPr lang="en-US" dirty="0"/>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dirty="0"/>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9/20/2021</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dirty="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a:t>
            </a:fld>
            <a:endParaRPr lang="en-US" noProof="0" dirty="0"/>
          </a:p>
        </p:txBody>
      </p:sp>
    </p:spTree>
    <p:extLst>
      <p:ext uri="{BB962C8B-B14F-4D97-AF65-F5344CB8AC3E}">
        <p14:creationId xmlns:p14="http://schemas.microsoft.com/office/powerpoint/2010/main" val="2451946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https://www.iotforall.com/8-helpful-everyday-examples-of-artificial-intelligence</a:t>
            </a:r>
          </a:p>
          <a:p>
            <a:r>
              <a:rPr lang="en-GB" dirty="0"/>
              <a:t>https://blog.google/products/maps/</a:t>
            </a:r>
          </a:p>
          <a:p>
            <a:r>
              <a:rPr lang="en-GB" dirty="0"/>
              <a:t>https://pixabay.com/illustrations/chatbot-bot-assistant-support-icon-4071274/</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dirty="0"/>
          </a:p>
        </p:txBody>
      </p:sp>
    </p:spTree>
    <p:extLst>
      <p:ext uri="{BB962C8B-B14F-4D97-AF65-F5344CB8AC3E}">
        <p14:creationId xmlns:p14="http://schemas.microsoft.com/office/powerpoint/2010/main" val="1026994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https://www.iotforall.com/8-helpful-everyday-examples-of-artificial-intelligence</a:t>
            </a:r>
          </a:p>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3</a:t>
            </a:fld>
            <a:endParaRPr lang="en-US" noProof="0" dirty="0"/>
          </a:p>
        </p:txBody>
      </p:sp>
    </p:spTree>
    <p:extLst>
      <p:ext uri="{BB962C8B-B14F-4D97-AF65-F5344CB8AC3E}">
        <p14:creationId xmlns:p14="http://schemas.microsoft.com/office/powerpoint/2010/main" val="3864546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Video for Q2: https://www.youtube.com/watch?v=ZwCNG9KFdXs</a:t>
            </a:r>
          </a:p>
          <a:p>
            <a:r>
              <a:rPr lang="en-GB" dirty="0"/>
              <a:t>https://commons.wikimedia.org/wiki/File:Face-id-iphone-x-1080x600.jpg</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4</a:t>
            </a:fld>
            <a:endParaRPr lang="en-US" noProof="0" dirty="0"/>
          </a:p>
        </p:txBody>
      </p:sp>
    </p:spTree>
    <p:extLst>
      <p:ext uri="{BB962C8B-B14F-4D97-AF65-F5344CB8AC3E}">
        <p14:creationId xmlns:p14="http://schemas.microsoft.com/office/powerpoint/2010/main" val="1815669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Watch this video after the activity.</a:t>
            </a:r>
          </a:p>
          <a:p>
            <a:r>
              <a:rPr lang="en-GB" dirty="0"/>
              <a:t>https://www.youtube.com/watch?v=HrKzXLgGohA</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5</a:t>
            </a:fld>
            <a:endParaRPr lang="en-US" noProof="0" dirty="0"/>
          </a:p>
        </p:txBody>
      </p:sp>
    </p:spTree>
    <p:extLst>
      <p:ext uri="{BB962C8B-B14F-4D97-AF65-F5344CB8AC3E}">
        <p14:creationId xmlns:p14="http://schemas.microsoft.com/office/powerpoint/2010/main" val="31251714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dirty="0"/>
              <a:t>Insert or Drag and Drop your Image</a:t>
            </a:r>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dirty="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dirty="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dirty="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dirty="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dirty="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dirty="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dirty="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dirty="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dirty="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dirty="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dirty="0"/>
              <a:t>Insert or Drag and Drop your Image</a:t>
            </a:r>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dirty="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dirty="0"/>
              <a:t>Add a footer</a:t>
            </a:r>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dirty="0"/>
              <a:t>Unit 1: </a:t>
            </a:r>
          </a:p>
          <a:p>
            <a:r>
              <a:rPr lang="en-US" noProof="1"/>
              <a:t>The digital world</a:t>
            </a:r>
          </a:p>
          <a:p>
            <a:endParaRPr lang="en-US" noProof="1"/>
          </a:p>
          <a:p>
            <a:r>
              <a:rPr lang="en-US" noProof="1"/>
              <a:t>DT30: Artifical Intelligence</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6" name="Picture Placeholder 5">
            <a:extLst>
              <a:ext uri="{FF2B5EF4-FFF2-40B4-BE49-F238E27FC236}">
                <a16:creationId xmlns:a16="http://schemas.microsoft.com/office/drawing/2014/main" id="{B1AF38C4-9B34-4D58-8A3D-4FCAA49754EF}"/>
              </a:ext>
            </a:extLst>
          </p:cNvPr>
          <p:cNvPicPr>
            <a:picLocks noGrp="1" noChangeAspect="1"/>
          </p:cNvPicPr>
          <p:nvPr>
            <p:ph type="pic" sz="quarter" idx="10"/>
          </p:nvPr>
        </p:nvPicPr>
        <p:blipFill>
          <a:blip r:embed="rId3"/>
          <a:srcRect l="10984" r="10984"/>
          <a:stretch>
            <a:fillRect/>
          </a:stretch>
        </p:blipFill>
        <p:spPr/>
      </p:pic>
      <p:sp>
        <p:nvSpPr>
          <p:cNvPr id="7" name="Rectangle 6">
            <a:extLst>
              <a:ext uri="{FF2B5EF4-FFF2-40B4-BE49-F238E27FC236}">
                <a16:creationId xmlns:a16="http://schemas.microsoft.com/office/drawing/2014/main" id="{EF750A2D-7007-47CB-BBFE-0BCD00578465}"/>
              </a:ext>
            </a:extLst>
          </p:cNvPr>
          <p:cNvSpPr/>
          <p:nvPr/>
        </p:nvSpPr>
        <p:spPr>
          <a:xfrm>
            <a:off x="112919" y="180977"/>
            <a:ext cx="4972050" cy="1358947"/>
          </a:xfrm>
          <a:prstGeom prst="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pPr>
            <a:r>
              <a:rPr lang="en-GB" dirty="0">
                <a:solidFill>
                  <a:schemeClr val="tx1"/>
                </a:solidFill>
                <a:latin typeface="+mj-lt"/>
              </a:rPr>
              <a:t>Name:……………………………….........</a:t>
            </a:r>
          </a:p>
          <a:p>
            <a:pPr>
              <a:lnSpc>
                <a:spcPct val="150000"/>
              </a:lnSpc>
            </a:pPr>
            <a:r>
              <a:rPr lang="en-GB" dirty="0">
                <a:solidFill>
                  <a:schemeClr val="tx1"/>
                </a:solidFill>
                <a:latin typeface="+mj-lt"/>
              </a:rPr>
              <a:t>Class: ………………</a:t>
            </a:r>
          </a:p>
          <a:p>
            <a:pPr>
              <a:lnSpc>
                <a:spcPct val="150000"/>
              </a:lnSpc>
            </a:pPr>
            <a:r>
              <a:rPr lang="en-GB" dirty="0">
                <a:solidFill>
                  <a:schemeClr val="tx1"/>
                </a:solidFill>
                <a:latin typeface="+mj-lt"/>
              </a:rPr>
              <a:t>Date: …………….....</a:t>
            </a:r>
          </a:p>
        </p:txBody>
      </p:sp>
    </p:spTree>
    <p:extLst>
      <p:ext uri="{BB962C8B-B14F-4D97-AF65-F5344CB8AC3E}">
        <p14:creationId xmlns:p14="http://schemas.microsoft.com/office/powerpoint/2010/main" val="473519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67628"/>
            <a:ext cx="11613832" cy="1107996"/>
          </a:xfrm>
          <a:prstGeom prst="rect">
            <a:avLst/>
          </a:prstGeom>
          <a:noFill/>
        </p:spPr>
        <p:txBody>
          <a:bodyPr wrap="square" rtlCol="0">
            <a:spAutoFit/>
          </a:bodyPr>
          <a:lstStyle/>
          <a:p>
            <a:r>
              <a:rPr lang="en-GB" sz="2400" b="1" u="sng" dirty="0">
                <a:latin typeface="+mj-lt"/>
              </a:rPr>
              <a:t>Starter</a:t>
            </a:r>
          </a:p>
          <a:p>
            <a:endParaRPr lang="en-GB" sz="2400" b="1" u="sng" dirty="0">
              <a:latin typeface="+mj-lt"/>
            </a:endParaRPr>
          </a:p>
          <a:p>
            <a:r>
              <a:rPr lang="en-GB" dirty="0">
                <a:latin typeface="+mj-lt"/>
              </a:rPr>
              <a:t>What do all these have in common?</a:t>
            </a:r>
          </a:p>
        </p:txBody>
      </p:sp>
      <p:sp>
        <p:nvSpPr>
          <p:cNvPr id="6" name="TextBox 5">
            <a:extLst>
              <a:ext uri="{FF2B5EF4-FFF2-40B4-BE49-F238E27FC236}">
                <a16:creationId xmlns:a16="http://schemas.microsoft.com/office/drawing/2014/main" id="{4E8ACF8C-B1A3-4BD2-A612-49B9AAD4DF50}"/>
              </a:ext>
            </a:extLst>
          </p:cNvPr>
          <p:cNvSpPr txBox="1"/>
          <p:nvPr/>
        </p:nvSpPr>
        <p:spPr>
          <a:xfrm>
            <a:off x="7462836" y="344627"/>
            <a:ext cx="4556761" cy="830997"/>
          </a:xfrm>
          <a:prstGeom prst="rect">
            <a:avLst/>
          </a:prstGeom>
          <a:noFill/>
        </p:spPr>
        <p:txBody>
          <a:bodyPr wrap="square" rtlCol="0">
            <a:spAutoFit/>
          </a:bodyPr>
          <a:lstStyle/>
          <a:p>
            <a:pPr algn="ctr"/>
            <a:r>
              <a:rPr lang="en-GB" sz="2400" dirty="0">
                <a:latin typeface="+mj-lt"/>
              </a:rPr>
              <a:t>They all use  </a:t>
            </a:r>
            <a:r>
              <a:rPr lang="en-GB" sz="2400" b="1" dirty="0">
                <a:solidFill>
                  <a:srgbClr val="FF0000"/>
                </a:solidFill>
                <a:latin typeface="+mj-lt"/>
              </a:rPr>
              <a:t>AI (Artificial Intelligence) </a:t>
            </a:r>
            <a:r>
              <a:rPr lang="en-GB" sz="2400" b="1" dirty="0">
                <a:latin typeface="+mj-lt"/>
              </a:rPr>
              <a:t>technology</a:t>
            </a:r>
          </a:p>
        </p:txBody>
      </p:sp>
      <p:pic>
        <p:nvPicPr>
          <p:cNvPr id="4" name="Picture 2" descr="Maps | Google Blog">
            <a:extLst>
              <a:ext uri="{FF2B5EF4-FFF2-40B4-BE49-F238E27FC236}">
                <a16:creationId xmlns:a16="http://schemas.microsoft.com/office/drawing/2014/main" id="{2E93AB93-056A-4EE1-9063-AC486AD9CC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2003" y="4015873"/>
            <a:ext cx="1960873" cy="196087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AE685396-FDED-488C-966A-17186141E873}"/>
              </a:ext>
            </a:extLst>
          </p:cNvPr>
          <p:cNvPicPr>
            <a:picLocks noChangeAspect="1"/>
          </p:cNvPicPr>
          <p:nvPr/>
        </p:nvPicPr>
        <p:blipFill>
          <a:blip r:embed="rId4"/>
          <a:stretch>
            <a:fillRect/>
          </a:stretch>
        </p:blipFill>
        <p:spPr>
          <a:xfrm>
            <a:off x="5586943" y="1452623"/>
            <a:ext cx="2195933" cy="1828800"/>
          </a:xfrm>
          <a:prstGeom prst="rect">
            <a:avLst/>
          </a:prstGeom>
        </p:spPr>
      </p:pic>
      <p:pic>
        <p:nvPicPr>
          <p:cNvPr id="9" name="Picture 8">
            <a:extLst>
              <a:ext uri="{FF2B5EF4-FFF2-40B4-BE49-F238E27FC236}">
                <a16:creationId xmlns:a16="http://schemas.microsoft.com/office/drawing/2014/main" id="{6338EE4B-CCDD-42DC-84B2-027423ABBF8B}"/>
              </a:ext>
            </a:extLst>
          </p:cNvPr>
          <p:cNvPicPr>
            <a:picLocks noChangeAspect="1"/>
          </p:cNvPicPr>
          <p:nvPr/>
        </p:nvPicPr>
        <p:blipFill>
          <a:blip r:embed="rId5"/>
          <a:stretch>
            <a:fillRect/>
          </a:stretch>
        </p:blipFill>
        <p:spPr>
          <a:xfrm>
            <a:off x="7995248" y="1452623"/>
            <a:ext cx="3459480" cy="1820779"/>
          </a:xfrm>
          <a:prstGeom prst="rect">
            <a:avLst/>
          </a:prstGeom>
        </p:spPr>
      </p:pic>
      <p:pic>
        <p:nvPicPr>
          <p:cNvPr id="1028" name="Picture 4" descr="Top Search Engines List [Best Web Search Engines Other than Google]">
            <a:extLst>
              <a:ext uri="{FF2B5EF4-FFF2-40B4-BE49-F238E27FC236}">
                <a16:creationId xmlns:a16="http://schemas.microsoft.com/office/drawing/2014/main" id="{D8C60EDA-0600-4384-BF5B-B641A4BDBBB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27703" y="4015873"/>
            <a:ext cx="3427025" cy="180231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hatbot, Bot, Assistant, Support, Icon, Intelligence">
            <a:extLst>
              <a:ext uri="{FF2B5EF4-FFF2-40B4-BE49-F238E27FC236}">
                <a16:creationId xmlns:a16="http://schemas.microsoft.com/office/drawing/2014/main" id="{1A05F865-C86E-4102-812D-3071159B904E}"/>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8576" r="13218"/>
          <a:stretch/>
        </p:blipFill>
        <p:spPr bwMode="auto">
          <a:xfrm>
            <a:off x="3206796" y="1452623"/>
            <a:ext cx="1960873" cy="182077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5B3EC6BE-2F02-469E-B7F8-189297D3FE87}"/>
              </a:ext>
            </a:extLst>
          </p:cNvPr>
          <p:cNvPicPr>
            <a:picLocks noChangeAspect="1"/>
          </p:cNvPicPr>
          <p:nvPr/>
        </p:nvPicPr>
        <p:blipFill rotWithShape="1">
          <a:blip r:embed="rId8"/>
          <a:srcRect l="11470" r="21863"/>
          <a:stretch/>
        </p:blipFill>
        <p:spPr>
          <a:xfrm>
            <a:off x="3183861" y="3863158"/>
            <a:ext cx="1960873" cy="1960873"/>
          </a:xfrm>
          <a:prstGeom prst="rect">
            <a:avLst/>
          </a:prstGeom>
        </p:spPr>
      </p:pic>
      <p:pic>
        <p:nvPicPr>
          <p:cNvPr id="1032" name="Picture 8" descr="Icon, Social Media, Linkedin, Facebook, Twitter">
            <a:extLst>
              <a:ext uri="{FF2B5EF4-FFF2-40B4-BE49-F238E27FC236}">
                <a16:creationId xmlns:a16="http://schemas.microsoft.com/office/drawing/2014/main" id="{B5F936ED-E55C-4BF1-B8AC-62234BA3B51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2403" y="1281374"/>
            <a:ext cx="2167689" cy="216768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DE7EB2B7-A457-42A5-AEDD-C960C628E609}"/>
              </a:ext>
            </a:extLst>
          </p:cNvPr>
          <p:cNvPicPr>
            <a:picLocks noChangeAspect="1"/>
          </p:cNvPicPr>
          <p:nvPr/>
        </p:nvPicPr>
        <p:blipFill>
          <a:blip r:embed="rId10"/>
          <a:stretch>
            <a:fillRect/>
          </a:stretch>
        </p:blipFill>
        <p:spPr>
          <a:xfrm>
            <a:off x="172403" y="4015873"/>
            <a:ext cx="2357904" cy="1655445"/>
          </a:xfrm>
          <a:prstGeom prst="rect">
            <a:avLst/>
          </a:prstGeom>
        </p:spPr>
      </p:pic>
    </p:spTree>
    <p:extLst>
      <p:ext uri="{BB962C8B-B14F-4D97-AF65-F5344CB8AC3E}">
        <p14:creationId xmlns:p14="http://schemas.microsoft.com/office/powerpoint/2010/main" val="569423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AI in focus – Google Maps</a:t>
            </a:r>
          </a:p>
        </p:txBody>
      </p:sp>
      <p:sp>
        <p:nvSpPr>
          <p:cNvPr id="13" name="Rectangle 12"/>
          <p:cNvSpPr/>
          <p:nvPr/>
        </p:nvSpPr>
        <p:spPr>
          <a:xfrm>
            <a:off x="5349240" y="730063"/>
            <a:ext cx="6642894" cy="370965"/>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5349239" y="1228967"/>
            <a:ext cx="6642893" cy="3129673"/>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must the AI algorithm consider when calculating a route?</a:t>
            </a: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9" name="Rectangle 8">
            <a:extLst>
              <a:ext uri="{FF2B5EF4-FFF2-40B4-BE49-F238E27FC236}">
                <a16:creationId xmlns:a16="http://schemas.microsoft.com/office/drawing/2014/main" id="{7F102D89-88A1-42C5-8E35-E613725BA014}"/>
              </a:ext>
            </a:extLst>
          </p:cNvPr>
          <p:cNvSpPr/>
          <p:nvPr/>
        </p:nvSpPr>
        <p:spPr>
          <a:xfrm>
            <a:off x="5349239" y="4431638"/>
            <a:ext cx="6642893" cy="2297774"/>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Finding specific houses and buildings can be difficult. What does the AI algorithm do to tackle this problem?</a:t>
            </a: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11" name="Rectangle 10">
            <a:extLst>
              <a:ext uri="{FF2B5EF4-FFF2-40B4-BE49-F238E27FC236}">
                <a16:creationId xmlns:a16="http://schemas.microsoft.com/office/drawing/2014/main" id="{837244B0-EDEE-4A62-93BF-41D6765DBBBE}"/>
              </a:ext>
            </a:extLst>
          </p:cNvPr>
          <p:cNvSpPr/>
          <p:nvPr/>
        </p:nvSpPr>
        <p:spPr>
          <a:xfrm>
            <a:off x="199866" y="730063"/>
            <a:ext cx="4988647" cy="119017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Google Maps?</a:t>
            </a:r>
          </a:p>
          <a:p>
            <a:pPr algn="ctr"/>
            <a:r>
              <a:rPr lang="en-GB" dirty="0">
                <a:solidFill>
                  <a:schemeClr val="tx1"/>
                </a:solidFill>
                <a:latin typeface="+mj-lt"/>
              </a:rPr>
              <a:t>Google Maps is an app that allows you to enter a destination and provides you with the most optimal route. </a:t>
            </a:r>
          </a:p>
        </p:txBody>
      </p:sp>
      <p:pic>
        <p:nvPicPr>
          <p:cNvPr id="4" name="Picture 3">
            <a:extLst>
              <a:ext uri="{FF2B5EF4-FFF2-40B4-BE49-F238E27FC236}">
                <a16:creationId xmlns:a16="http://schemas.microsoft.com/office/drawing/2014/main" id="{FA13466E-3B2B-4141-983C-1EA04F33C3C0}"/>
              </a:ext>
            </a:extLst>
          </p:cNvPr>
          <p:cNvPicPr>
            <a:picLocks noChangeAspect="1"/>
          </p:cNvPicPr>
          <p:nvPr/>
        </p:nvPicPr>
        <p:blipFill>
          <a:blip r:embed="rId3"/>
          <a:stretch>
            <a:fillRect/>
          </a:stretch>
        </p:blipFill>
        <p:spPr>
          <a:xfrm>
            <a:off x="199866" y="2683774"/>
            <a:ext cx="4988647" cy="3868009"/>
          </a:xfrm>
          <a:prstGeom prst="rect">
            <a:avLst/>
          </a:prstGeom>
        </p:spPr>
      </p:pic>
    </p:spTree>
    <p:extLst>
      <p:ext uri="{BB962C8B-B14F-4D97-AF65-F5344CB8AC3E}">
        <p14:creationId xmlns:p14="http://schemas.microsoft.com/office/powerpoint/2010/main" val="1677299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AI in focus – Facial recognition</a:t>
            </a:r>
          </a:p>
        </p:txBody>
      </p:sp>
      <p:sp>
        <p:nvSpPr>
          <p:cNvPr id="13" name="Rectangle 12"/>
          <p:cNvSpPr/>
          <p:nvPr/>
        </p:nvSpPr>
        <p:spPr>
          <a:xfrm>
            <a:off x="5349240" y="730063"/>
            <a:ext cx="6642894" cy="370965"/>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5349239" y="1228967"/>
            <a:ext cx="6642893" cy="258705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How does facial recognition technology work?</a:t>
            </a: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9" name="Rectangle 8">
            <a:extLst>
              <a:ext uri="{FF2B5EF4-FFF2-40B4-BE49-F238E27FC236}">
                <a16:creationId xmlns:a16="http://schemas.microsoft.com/office/drawing/2014/main" id="{7F102D89-88A1-42C5-8E35-E613725BA014}"/>
              </a:ext>
            </a:extLst>
          </p:cNvPr>
          <p:cNvSpPr/>
          <p:nvPr/>
        </p:nvSpPr>
        <p:spPr>
          <a:xfrm>
            <a:off x="5349239" y="3981388"/>
            <a:ext cx="6642893" cy="258705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You’re about to watch a video on the investment electronic companies have made on the use of facial recognition in Smartphones.</a:t>
            </a:r>
          </a:p>
          <a:p>
            <a:pPr algn="ctr"/>
            <a:endParaRPr lang="en-GB" u="sng" dirty="0">
              <a:solidFill>
                <a:schemeClr val="tx1"/>
              </a:solidFill>
              <a:latin typeface="+mj-lt"/>
            </a:endParaRPr>
          </a:p>
          <a:p>
            <a:pPr algn="ctr"/>
            <a:r>
              <a:rPr lang="en-GB" u="sng" dirty="0">
                <a:solidFill>
                  <a:schemeClr val="tx1"/>
                </a:solidFill>
                <a:latin typeface="+mj-lt"/>
              </a:rPr>
              <a:t>Explain which smartphone you think will possess the most stable form of facial recognition technology.</a:t>
            </a:r>
          </a:p>
          <a:p>
            <a:pPr algn="ctr"/>
            <a:endParaRPr lang="en-GB" u="sng" dirty="0">
              <a:solidFill>
                <a:schemeClr val="tx1"/>
              </a:solidFill>
              <a:latin typeface="+mj-lt"/>
            </a:endParaRPr>
          </a:p>
        </p:txBody>
      </p:sp>
      <p:sp>
        <p:nvSpPr>
          <p:cNvPr id="11" name="Rectangle 10">
            <a:extLst>
              <a:ext uri="{FF2B5EF4-FFF2-40B4-BE49-F238E27FC236}">
                <a16:creationId xmlns:a16="http://schemas.microsoft.com/office/drawing/2014/main" id="{837244B0-EDEE-4A62-93BF-41D6765DBBBE}"/>
              </a:ext>
            </a:extLst>
          </p:cNvPr>
          <p:cNvSpPr/>
          <p:nvPr/>
        </p:nvSpPr>
        <p:spPr>
          <a:xfrm>
            <a:off x="199866" y="730063"/>
            <a:ext cx="4988647" cy="23179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What is meant by facial recognition?</a:t>
            </a:r>
          </a:p>
          <a:p>
            <a:pPr algn="ctr"/>
            <a:r>
              <a:rPr lang="en-GB" dirty="0">
                <a:solidFill>
                  <a:schemeClr val="tx1"/>
                </a:solidFill>
                <a:latin typeface="+mj-lt"/>
              </a:rPr>
              <a:t>Using virtual filters on our face when taking pictures and using face ID for unlocking our phones are two applications of AI that are now part of our daily lives. The former incorporates face detection meaning any human face is identified. The latter uses face recognition through which a specific face is recognised.</a:t>
            </a:r>
          </a:p>
        </p:txBody>
      </p:sp>
      <p:pic>
        <p:nvPicPr>
          <p:cNvPr id="2" name="Picture 1">
            <a:extLst>
              <a:ext uri="{FF2B5EF4-FFF2-40B4-BE49-F238E27FC236}">
                <a16:creationId xmlns:a16="http://schemas.microsoft.com/office/drawing/2014/main" id="{62E02945-5AB0-4950-BA7D-423929594CA7}"/>
              </a:ext>
            </a:extLst>
          </p:cNvPr>
          <p:cNvPicPr>
            <a:picLocks noChangeAspect="1"/>
          </p:cNvPicPr>
          <p:nvPr/>
        </p:nvPicPr>
        <p:blipFill rotWithShape="1">
          <a:blip r:embed="rId3"/>
          <a:srcRect l="18650"/>
          <a:stretch/>
        </p:blipFill>
        <p:spPr>
          <a:xfrm>
            <a:off x="199865" y="3187809"/>
            <a:ext cx="4988648" cy="3435997"/>
          </a:xfrm>
          <a:prstGeom prst="rect">
            <a:avLst/>
          </a:prstGeom>
        </p:spPr>
      </p:pic>
    </p:spTree>
    <p:extLst>
      <p:ext uri="{BB962C8B-B14F-4D97-AF65-F5344CB8AC3E}">
        <p14:creationId xmlns:p14="http://schemas.microsoft.com/office/powerpoint/2010/main" val="2672356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AI in Medicine</a:t>
            </a:r>
          </a:p>
        </p:txBody>
      </p:sp>
      <p:sp>
        <p:nvSpPr>
          <p:cNvPr id="13" name="Rectangle 12"/>
          <p:cNvSpPr/>
          <p:nvPr/>
        </p:nvSpPr>
        <p:spPr>
          <a:xfrm>
            <a:off x="5349240" y="730063"/>
            <a:ext cx="6642894" cy="370965"/>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5349239" y="1228967"/>
            <a:ext cx="6642893" cy="32211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How could doctors use machine learning to aid early diagnosis of knee osteoarthritis?</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dirty="0">
              <a:solidFill>
                <a:schemeClr val="tx1"/>
              </a:solidFill>
              <a:latin typeface="+mj-lt"/>
            </a:endParaRPr>
          </a:p>
          <a:p>
            <a:pPr algn="ctr"/>
            <a:endParaRPr lang="en-GB" u="sng" dirty="0">
              <a:solidFill>
                <a:schemeClr val="tx1"/>
              </a:solidFill>
              <a:latin typeface="+mj-lt"/>
            </a:endParaRPr>
          </a:p>
        </p:txBody>
      </p:sp>
      <p:sp>
        <p:nvSpPr>
          <p:cNvPr id="9" name="Rectangle 8">
            <a:extLst>
              <a:ext uri="{FF2B5EF4-FFF2-40B4-BE49-F238E27FC236}">
                <a16:creationId xmlns:a16="http://schemas.microsoft.com/office/drawing/2014/main" id="{7F102D89-88A1-42C5-8E35-E613725BA014}"/>
              </a:ext>
            </a:extLst>
          </p:cNvPr>
          <p:cNvSpPr/>
          <p:nvPr/>
        </p:nvSpPr>
        <p:spPr>
          <a:xfrm>
            <a:off x="5349239" y="4578019"/>
            <a:ext cx="6642893" cy="214282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Identify </a:t>
            </a:r>
            <a:r>
              <a:rPr lang="en-GB" b="1" u="sng" dirty="0">
                <a:solidFill>
                  <a:schemeClr val="tx1"/>
                </a:solidFill>
                <a:latin typeface="+mj-lt"/>
              </a:rPr>
              <a:t>one</a:t>
            </a:r>
            <a:r>
              <a:rPr lang="en-GB" u="sng" dirty="0">
                <a:solidFill>
                  <a:schemeClr val="tx1"/>
                </a:solidFill>
                <a:latin typeface="+mj-lt"/>
              </a:rPr>
              <a:t> benefit and </a:t>
            </a:r>
            <a:r>
              <a:rPr lang="en-GB" b="1" u="sng" dirty="0">
                <a:solidFill>
                  <a:schemeClr val="tx1"/>
                </a:solidFill>
                <a:latin typeface="+mj-lt"/>
              </a:rPr>
              <a:t>one</a:t>
            </a:r>
            <a:r>
              <a:rPr lang="en-GB" u="sng" dirty="0">
                <a:solidFill>
                  <a:schemeClr val="tx1"/>
                </a:solidFill>
                <a:latin typeface="+mj-lt"/>
              </a:rPr>
              <a:t> drawback to the continued use of machine learning to help with early diagnosis.</a:t>
            </a:r>
          </a:p>
          <a:p>
            <a:pPr algn="ctr"/>
            <a:endParaRPr lang="en-GB" u="sng" dirty="0">
              <a:solidFill>
                <a:schemeClr val="tx1"/>
              </a:solidFill>
              <a:latin typeface="+mj-lt"/>
            </a:endParaRPr>
          </a:p>
          <a:p>
            <a:pPr algn="ctr"/>
            <a:endParaRPr lang="en-GB" u="sng" dirty="0">
              <a:solidFill>
                <a:schemeClr val="tx1"/>
              </a:solidFill>
              <a:latin typeface="+mj-lt"/>
            </a:endParaRPr>
          </a:p>
          <a:p>
            <a:pPr algn="ctr"/>
            <a:endParaRPr lang="en-GB" dirty="0">
              <a:solidFill>
                <a:schemeClr val="tx1"/>
              </a:solidFill>
              <a:latin typeface="+mj-lt"/>
            </a:endParaRPr>
          </a:p>
          <a:p>
            <a:pPr algn="ctr"/>
            <a:endParaRPr lang="en-GB" u="sng" dirty="0">
              <a:solidFill>
                <a:schemeClr val="tx1"/>
              </a:solidFill>
              <a:latin typeface="+mj-lt"/>
            </a:endParaRPr>
          </a:p>
          <a:p>
            <a:pPr algn="ctr"/>
            <a:endParaRPr lang="en-GB" u="sng" dirty="0">
              <a:solidFill>
                <a:schemeClr val="tx1"/>
              </a:solidFill>
              <a:latin typeface="+mj-lt"/>
            </a:endParaRPr>
          </a:p>
        </p:txBody>
      </p:sp>
      <p:sp>
        <p:nvSpPr>
          <p:cNvPr id="11" name="Rectangle 10">
            <a:extLst>
              <a:ext uri="{FF2B5EF4-FFF2-40B4-BE49-F238E27FC236}">
                <a16:creationId xmlns:a16="http://schemas.microsoft.com/office/drawing/2014/main" id="{837244B0-EDEE-4A62-93BF-41D6765DBBBE}"/>
              </a:ext>
            </a:extLst>
          </p:cNvPr>
          <p:cNvSpPr/>
          <p:nvPr/>
        </p:nvSpPr>
        <p:spPr>
          <a:xfrm>
            <a:off x="199866" y="730063"/>
            <a:ext cx="4627245" cy="20893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Knee osteoarthritis</a:t>
            </a:r>
          </a:p>
          <a:p>
            <a:pPr algn="ctr"/>
            <a:r>
              <a:rPr lang="en-GB" dirty="0">
                <a:solidFill>
                  <a:schemeClr val="tx1"/>
                </a:solidFill>
                <a:latin typeface="+mj-lt"/>
              </a:rPr>
              <a:t>This occurs when the cartilage in the knee gradually wears away which means the joints (bones) end up rubbing together, as seen below. The problem with this is that this cannot be diagnosed until the damage occurs, meaning it’s too late.</a:t>
            </a:r>
          </a:p>
        </p:txBody>
      </p:sp>
      <p:pic>
        <p:nvPicPr>
          <p:cNvPr id="3" name="Picture 2">
            <a:extLst>
              <a:ext uri="{FF2B5EF4-FFF2-40B4-BE49-F238E27FC236}">
                <a16:creationId xmlns:a16="http://schemas.microsoft.com/office/drawing/2014/main" id="{33F269AB-8BCB-498C-8349-9F0B2BB0EBEA}"/>
              </a:ext>
            </a:extLst>
          </p:cNvPr>
          <p:cNvPicPr>
            <a:picLocks noChangeAspect="1"/>
          </p:cNvPicPr>
          <p:nvPr/>
        </p:nvPicPr>
        <p:blipFill>
          <a:blip r:embed="rId3"/>
          <a:stretch>
            <a:fillRect/>
          </a:stretch>
        </p:blipFill>
        <p:spPr>
          <a:xfrm>
            <a:off x="199866" y="3033816"/>
            <a:ext cx="4627245" cy="3455010"/>
          </a:xfrm>
          <a:prstGeom prst="rect">
            <a:avLst/>
          </a:prstGeom>
        </p:spPr>
      </p:pic>
    </p:spTree>
    <p:extLst>
      <p:ext uri="{BB962C8B-B14F-4D97-AF65-F5344CB8AC3E}">
        <p14:creationId xmlns:p14="http://schemas.microsoft.com/office/powerpoint/2010/main" val="1190178981"/>
      </p:ext>
    </p:extLst>
  </p:cSld>
  <p:clrMapOvr>
    <a:masterClrMapping/>
  </p:clrMapOvr>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406</Words>
  <Application>Microsoft Office PowerPoint</Application>
  <PresentationFormat>Widescreen</PresentationFormat>
  <Paragraphs>50</Paragraphs>
  <Slides>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Lucida Sans Typewriter</vt:lpstr>
      <vt:lpstr>Times New Roman</vt:lpstr>
      <vt:lpstr>Tw Cen MT</vt:lpstr>
      <vt:lpstr>Office Theme</vt:lpstr>
      <vt:lpstr>WJEC GCSE Digital Technology</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2021-09-20T19:34:08Z</dcterms:modified>
</cp:coreProperties>
</file>